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1A0C6C-1DFE-4397-83D0-063E0F9F9D2A}" type="datetimeFigureOut">
              <a:rPr lang="ru-RU" smtClean="0"/>
              <a:t>23.05.2023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47F53-724D-4772-A1FF-56014F6F4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076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88893-D458-42B2-8C36-B9F579D39D89}" type="datetime1">
              <a:rPr lang="ru-RU" smtClean="0"/>
              <a:t>23.05.2023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ADCD-E080-4185-83D5-17DF4BDCB5AE}" type="datetime1">
              <a:rPr lang="ru-RU" smtClean="0"/>
              <a:t>23.05.2023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EFF9D-3FC4-49E7-8445-AF294569E551}" type="datetime1">
              <a:rPr lang="ru-RU" smtClean="0"/>
              <a:t>23.05.2023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1B41-BA0B-47EA-B144-110040BE2D64}" type="datetime1">
              <a:rPr lang="ru-RU" smtClean="0"/>
              <a:t>23.05.2023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9EDC9-F8D4-48F6-A4FB-C628516BF197}" type="datetime1">
              <a:rPr lang="ru-RU" smtClean="0"/>
              <a:t>23.05.2023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50382-497D-4945-A0CB-92EF5299AC5A}" type="datetime1">
              <a:rPr lang="ru-RU" smtClean="0"/>
              <a:t>23.05.2023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0768B-B8CF-429D-A635-D62D34D95A65}" type="datetime1">
              <a:rPr lang="ru-RU" smtClean="0"/>
              <a:t>23.05.2023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DF72-30E9-4527-980A-4C52FBD9E318}" type="datetime1">
              <a:rPr lang="ru-RU" smtClean="0"/>
              <a:t>23.05.2023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53A14-E11F-4DB9-A5D8-681B9807A120}" type="datetime1">
              <a:rPr lang="ru-RU" smtClean="0"/>
              <a:t>23.05.2023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6B09C-297B-464B-AB75-91FF6B8BD685}" type="datetime1">
              <a:rPr lang="ru-RU" smtClean="0"/>
              <a:t>23.05.2023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1C79-A86C-4909-AD9E-CB4AAEE5A7A0}" type="datetime1">
              <a:rPr lang="ru-RU" smtClean="0"/>
              <a:t>23.05.2023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A6395-CFCB-4DE0-9421-8EDB2AED398E}" type="datetime1">
              <a:rPr lang="ru-RU" smtClean="0"/>
              <a:t>23.05.2023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AD26-E025-42E9-94F1-60FDFC4095DD}" type="datetime1">
              <a:rPr lang="ru-RU" smtClean="0"/>
              <a:t>23.05.2023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FFB0-C418-429B-AB08-CA996141304D}" type="datetime1">
              <a:rPr lang="ru-RU" smtClean="0"/>
              <a:t>23.05.2023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4146-5404-42D0-B8E3-950BFAB31831}" type="datetime1">
              <a:rPr lang="ru-RU" smtClean="0"/>
              <a:t>23.05.2023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7C1BB-029A-4FBC-9494-ED1D0FE3076A}" type="datetime1">
              <a:rPr lang="ru-RU" smtClean="0"/>
              <a:t>23.05.2023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93AAB-DC98-4588-A72F-EDE605D73DF0}" type="datetime1">
              <a:rPr lang="ru-RU" smtClean="0"/>
              <a:t>23.05.2023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veraegorova81@gmail.com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600" dirty="0" smtClean="0"/>
              <a:t>Организация и проведение государственной итоговой аттестации в 2023 году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Егорова В.В., </a:t>
            </a:r>
          </a:p>
          <a:p>
            <a:r>
              <a:rPr lang="ru-RU" dirty="0" smtClean="0"/>
              <a:t>заведующий информационно-</a:t>
            </a:r>
          </a:p>
          <a:p>
            <a:r>
              <a:rPr lang="ru-RU" dirty="0" smtClean="0"/>
              <a:t>методическим отделом – </a:t>
            </a:r>
          </a:p>
          <a:p>
            <a:r>
              <a:rPr lang="ru-RU" dirty="0" smtClean="0"/>
              <a:t>заместитель начальника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E2F16-7F07-4C6E-9ABC-898409C1012C}" type="datetime1">
              <a:rPr lang="ru-RU" smtClean="0"/>
              <a:t>23.05.2023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653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Директорам: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340192"/>
            <a:ext cx="8596668" cy="388077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Ознакомить участников образовательных отношений (выпускников и родителей (законных представителей) </a:t>
            </a:r>
            <a:r>
              <a:rPr lang="ru-RU" dirty="0" smtClean="0">
                <a:solidFill>
                  <a:srgbClr val="FF0000"/>
                </a:solidFill>
              </a:rPr>
              <a:t>под подпись </a:t>
            </a:r>
            <a:r>
              <a:rPr lang="ru-RU" dirty="0" smtClean="0"/>
              <a:t>с Порядком проведения ГИА, в </a:t>
            </a:r>
            <a:r>
              <a:rPr lang="ru-RU" dirty="0" err="1" smtClean="0"/>
              <a:t>т.ч</a:t>
            </a:r>
            <a:r>
              <a:rPr lang="ru-RU" dirty="0" smtClean="0"/>
              <a:t>.:</a:t>
            </a:r>
          </a:p>
          <a:p>
            <a:pPr>
              <a:buFontTx/>
              <a:buChar char="-"/>
            </a:pPr>
            <a:r>
              <a:rPr lang="ru-RU" dirty="0" smtClean="0"/>
              <a:t>место и даты проведения ОГЭ/ЕГЭ;</a:t>
            </a:r>
          </a:p>
          <a:p>
            <a:pPr>
              <a:buFontTx/>
              <a:buChar char="-"/>
            </a:pPr>
            <a:r>
              <a:rPr lang="ru-RU" dirty="0" smtClean="0"/>
              <a:t>основания для удаления с экзамена;</a:t>
            </a:r>
          </a:p>
          <a:p>
            <a:pPr>
              <a:buFontTx/>
              <a:buChar char="-"/>
            </a:pPr>
            <a:r>
              <a:rPr lang="ru-RU" dirty="0" smtClean="0"/>
              <a:t>основания для изменения или аннулирования результатов ОГЭ/ЕГЭ;</a:t>
            </a:r>
          </a:p>
          <a:p>
            <a:pPr>
              <a:buFontTx/>
              <a:buChar char="-"/>
            </a:pPr>
            <a:r>
              <a:rPr lang="ru-RU" dirty="0" smtClean="0"/>
              <a:t>ведение видеонаблюдения во время экзамена (ЕГЭ-онлайн, ОГЭ-офлайн);</a:t>
            </a:r>
          </a:p>
          <a:p>
            <a:pPr>
              <a:buFontTx/>
              <a:buChar char="-"/>
            </a:pPr>
            <a:r>
              <a:rPr lang="ru-RU" dirty="0" smtClean="0"/>
              <a:t>порядок подачи и рассмотрения апелляции;</a:t>
            </a:r>
          </a:p>
          <a:p>
            <a:pPr>
              <a:buFontTx/>
              <a:buChar char="-"/>
            </a:pPr>
            <a:r>
              <a:rPr lang="ru-RU" dirty="0" smtClean="0"/>
              <a:t>время и место ознакомления с результатами ОГЭ/ЕГЭ.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Лично сопровождать участников и работников на экзамены.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Контролировать</a:t>
            </a:r>
            <a:r>
              <a:rPr lang="ru-RU" dirty="0" smtClean="0"/>
              <a:t> работу своих работников, задействованных на экзамены.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CE5AD-7D62-49E1-8721-E240D6E996FB}" type="datetime1">
              <a:rPr lang="ru-RU" smtClean="0"/>
              <a:t>23.05.2023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152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Работники, задействованные в ГИА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79475"/>
            <a:ext cx="8596668" cy="388077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Директора </a:t>
            </a:r>
            <a:r>
              <a:rPr lang="ru-RU" dirty="0" smtClean="0">
                <a:solidFill>
                  <a:srgbClr val="FF0000"/>
                </a:solidFill>
              </a:rPr>
              <a:t>обязаны ознакомить под подпись </a:t>
            </a:r>
            <a:r>
              <a:rPr lang="ru-RU" dirty="0" smtClean="0"/>
              <a:t>своих работников с должностными инструкциями при проведении ГИА.</a:t>
            </a:r>
          </a:p>
          <a:p>
            <a:r>
              <a:rPr lang="ru-RU" dirty="0" smtClean="0"/>
              <a:t>Директора должны обеспечить присутствие задействованных лиц при проведении ГИА.</a:t>
            </a:r>
          </a:p>
          <a:p>
            <a:r>
              <a:rPr lang="ru-RU" dirty="0" smtClean="0"/>
              <a:t>Работники, задействованные при проведении ГИА, должны добросовестно исполнять свои должностные обязанности.</a:t>
            </a:r>
          </a:p>
          <a:p>
            <a:r>
              <a:rPr lang="ru-RU" dirty="0" smtClean="0"/>
              <a:t>Нельзя допускать опозданий, «халатного» отношения к проведению экзаменов, оформлению документации.</a:t>
            </a:r>
          </a:p>
          <a:p>
            <a:r>
              <a:rPr lang="ru-RU" dirty="0" smtClean="0"/>
              <a:t>Обо всех изменениях по работникам и участникам ГИА </a:t>
            </a:r>
            <a:r>
              <a:rPr lang="ru-RU" dirty="0" smtClean="0">
                <a:solidFill>
                  <a:srgbClr val="FF0000"/>
                </a:solidFill>
              </a:rPr>
              <a:t>ДИРЕКТОР </a:t>
            </a:r>
            <a:r>
              <a:rPr lang="ru-RU" dirty="0" smtClean="0"/>
              <a:t>сообщает заблаговременно руководителям ППЭ (ЕГЭ-Егорова В.В., ОГЭ-</a:t>
            </a:r>
            <a:r>
              <a:rPr lang="ru-RU" dirty="0" err="1" smtClean="0"/>
              <a:t>Гадеева</a:t>
            </a:r>
            <a:r>
              <a:rPr lang="ru-RU" dirty="0" smtClean="0"/>
              <a:t> Р.Р.).</a:t>
            </a:r>
          </a:p>
          <a:p>
            <a:r>
              <a:rPr lang="ru-RU" dirty="0" smtClean="0"/>
              <a:t>  ТЕЛЕФОН разрешается: руководитель ППЭ, директор школы(уполномоченное лицо), Член ГЭК, общественный наблюдатель – использование ТОЛЬКО в ШТАБЕ! 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9282-A5DF-4804-93F6-B8AEBB4B7475}" type="datetime1">
              <a:rPr lang="ru-RU" smtClean="0"/>
              <a:t>23.05.2023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792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99402"/>
            <a:ext cx="8596668" cy="1320800"/>
          </a:xfrm>
        </p:spPr>
        <p:txBody>
          <a:bodyPr/>
          <a:lstStyle/>
          <a:p>
            <a:pPr algn="ctr"/>
            <a:r>
              <a:rPr lang="ru-RU" dirty="0" smtClean="0"/>
              <a:t>Участники ГИА                                (выпускники 9,11 классов)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0422" y="1401512"/>
            <a:ext cx="10064730" cy="472582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400" dirty="0" smtClean="0">
                <a:solidFill>
                  <a:srgbClr val="FF0000"/>
                </a:solidFill>
              </a:rPr>
              <a:t>Результаты апробаций: участники ГИА допускают ошибки при заполнении в бланках регистрации, ответов.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400" dirty="0" smtClean="0">
                <a:solidFill>
                  <a:srgbClr val="FF0000"/>
                </a:solidFill>
              </a:rPr>
              <a:t>Приносят с собой письменные заметки, ручки с синей пастой, карандаши.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400" dirty="0" smtClean="0">
                <a:solidFill>
                  <a:srgbClr val="FF0000"/>
                </a:solidFill>
              </a:rPr>
              <a:t>Не знают продолжительность проведения экзаменов.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 smtClean="0"/>
              <a:t>Использование средств обучения и воспитания: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b="1" dirty="0" smtClean="0"/>
              <a:t>ОГЭ: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 smtClean="0"/>
              <a:t>Русский язык – орфографический словарь (без информационного материала)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 smtClean="0"/>
              <a:t>Математика – линейка, справочные материалы (вместе с КИМ)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 smtClean="0"/>
              <a:t>Физика –линейка, непрограммируемый калькулятор;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 smtClean="0"/>
              <a:t>Химия – непрограммируемый калькулятор, Периодическая система  химических элементов </a:t>
            </a:r>
            <a:r>
              <a:rPr lang="ru-RU" sz="1400" dirty="0" err="1" smtClean="0"/>
              <a:t>Д.И.Менделеева</a:t>
            </a:r>
            <a:r>
              <a:rPr lang="ru-RU" sz="1400" dirty="0" smtClean="0"/>
              <a:t>, таблица растворимости солей, кислот и оснований в воде (вместе с КИМ)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Clr>
                <a:srgbClr val="90C226"/>
              </a:buClr>
              <a:buNone/>
            </a:pPr>
            <a:r>
              <a:rPr lang="ru-RU" sz="1400" dirty="0" smtClean="0"/>
              <a:t>Биология – линейка,</a:t>
            </a: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непрограммируемый калькулятор;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 smtClean="0"/>
              <a:t>Литература – орфографический словарь; полные тексты художественных произведений (по списку)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/>
              <a:t>Г</a:t>
            </a:r>
            <a:r>
              <a:rPr lang="ru-RU" sz="1400" dirty="0" smtClean="0"/>
              <a:t>еография – линейка, непрограммируемый калькулятор, атлас 7-9 классов (без информационного материала!)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b="1" dirty="0" smtClean="0"/>
              <a:t>ЕГЭ: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 smtClean="0"/>
              <a:t>Математика – линейка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 smtClean="0"/>
              <a:t>Физика – линейка, непрограммируемый калькулятор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Clr>
                <a:srgbClr val="90C226"/>
              </a:buClr>
              <a:buNone/>
            </a:pP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Химия – непрограммируемый калькулятор, Периодическая система  химических элементов </a:t>
            </a:r>
            <a:r>
              <a:rPr lang="ru-RU" sz="14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Д.И.Менделеева</a:t>
            </a: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ru-RU" sz="1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                                     таблица </a:t>
            </a: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растворимости солей, кислот и оснований в воде (вместе с КИМ)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Clr>
                <a:srgbClr val="90C226"/>
              </a:buClr>
              <a:buNone/>
            </a:pPr>
            <a:r>
              <a:rPr lang="ru-RU" sz="1400" dirty="0" smtClean="0"/>
              <a:t>География – линейка, </a:t>
            </a: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непрограммируемый </a:t>
            </a:r>
            <a:r>
              <a:rPr lang="ru-RU" sz="1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калькулятор, транспортир.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2B01-F1D9-4619-BE1F-EC1A8F945A89}" type="datetime1">
              <a:rPr lang="ru-RU" smtClean="0"/>
              <a:t>23.05.2023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265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7333" y="293405"/>
            <a:ext cx="8596668" cy="680816"/>
          </a:xfrm>
        </p:spPr>
        <p:txBody>
          <a:bodyPr/>
          <a:lstStyle/>
          <a:p>
            <a:pPr algn="ctr"/>
            <a:r>
              <a:rPr lang="ru-RU" dirty="0" smtClean="0"/>
              <a:t>Проведение ГИА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08967" y="974221"/>
            <a:ext cx="10517657" cy="5366757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7.30 - Начало работы ППЭ (руководитель ППЭ, технические специалисты, директор школы, член ГЭК)</a:t>
            </a:r>
          </a:p>
          <a:p>
            <a:r>
              <a:rPr lang="ru-RU" dirty="0" smtClean="0"/>
              <a:t>7.45 - Прибытие организаторов (в/вне), сбор перед металлорамкой.</a:t>
            </a:r>
          </a:p>
          <a:p>
            <a:r>
              <a:rPr lang="ru-RU" dirty="0" smtClean="0"/>
              <a:t>8.00 – распределение по аудиториям организаторов в/вне. </a:t>
            </a:r>
          </a:p>
          <a:p>
            <a:r>
              <a:rPr lang="ru-RU" dirty="0" smtClean="0"/>
              <a:t>Вход в ППЭ всех задействованных лиц через металлорамку </a:t>
            </a:r>
            <a:r>
              <a:rPr lang="ru-RU" dirty="0" smtClean="0">
                <a:solidFill>
                  <a:srgbClr val="FF0000"/>
                </a:solidFill>
              </a:rPr>
              <a:t>при предъявлении паспорта. При отсутствии паспорта работник не допускается в ППЭ!!! </a:t>
            </a:r>
            <a:r>
              <a:rPr lang="ru-RU" dirty="0" smtClean="0">
                <a:solidFill>
                  <a:schemeClr val="tx1"/>
                </a:solidFill>
              </a:rPr>
              <a:t>Каждый работник обязан знать и исполнять должностные обязанности!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9.00 – запуск участников экзаменов по аудиториям. Вход участников через металлорамку при предъявлении паспорта и наличия в списках распределения. </a:t>
            </a:r>
            <a:r>
              <a:rPr lang="ru-RU" dirty="0" smtClean="0">
                <a:solidFill>
                  <a:srgbClr val="FF0000"/>
                </a:solidFill>
              </a:rPr>
              <a:t>При отсутствии паспорта - сопровождающий составляет                    акт об идентификации личности!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9.50 – первая часть инструктажа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10.00 – начало экзамена (печать/выдача КИМ и бланков), вторая часть инструктажа. 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При опоздании участника на экзамен составляется акт в свободной форме в 2-х экз., инструктаж не проводится, время на продлевается.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Окончание экзамена – с учетом продолжительности; после завершения экзамена участник обязан отложить КИМ, бланки, черновики на край стола; организаторы собирают работы со столов участников.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НОВОЕ в ОГЭ</a:t>
            </a:r>
            <a:r>
              <a:rPr lang="ru-RU" b="1" dirty="0" smtClean="0">
                <a:solidFill>
                  <a:schemeClr val="tx1"/>
                </a:solidFill>
              </a:rPr>
              <a:t>: бланки с ответами сканируются в штабе сразу после проведения экзамена. 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9AE7A-BAAD-4FD6-B747-DA0EEF2890E5}" type="datetime1">
              <a:rPr lang="ru-RU" smtClean="0"/>
              <a:t>23.05.2023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341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473" y="250676"/>
            <a:ext cx="9451648" cy="59535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/>
              <a:t>Основания для удаления с экзаменов                                               и аннулирования результатов: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226321"/>
            <a:ext cx="8596668" cy="3508049"/>
          </a:xfrm>
        </p:spPr>
        <p:txBody>
          <a:bodyPr/>
          <a:lstStyle/>
          <a:p>
            <a:r>
              <a:rPr lang="ru-RU" dirty="0" smtClean="0"/>
              <a:t>Наличие письменных заметок («шпаргалки»), использование их в аудитории.</a:t>
            </a:r>
          </a:p>
          <a:p>
            <a:r>
              <a:rPr lang="ru-RU" dirty="0" smtClean="0"/>
              <a:t>Наличие запрещенных средств: аудио и видеотехника, телефон, наушники, гарнитура; фотографирование КИМ, бланков, размещение в Интернете. </a:t>
            </a:r>
          </a:p>
          <a:p>
            <a:r>
              <a:rPr lang="ru-RU" dirty="0" smtClean="0"/>
              <a:t>Разговоры между участниками во время экзаменов в аудитории, обмен предметами.</a:t>
            </a:r>
          </a:p>
          <a:p>
            <a:r>
              <a:rPr lang="ru-RU" dirty="0" smtClean="0"/>
              <a:t>Вынос КИМ, черновиков, бланков из аудитории.</a:t>
            </a:r>
          </a:p>
          <a:p>
            <a:r>
              <a:rPr lang="ru-RU" dirty="0" smtClean="0"/>
              <a:t>Свободное перемещение по аудитории без разрешения организаторов.</a:t>
            </a:r>
          </a:p>
          <a:p>
            <a:r>
              <a:rPr lang="ru-RU" dirty="0" smtClean="0"/>
              <a:t> Рассадка не по списку распределения.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61473" y="4879649"/>
            <a:ext cx="9571290" cy="1790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Категории риска: перепроверка работ и видео </a:t>
            </a:r>
            <a:r>
              <a:rPr lang="ru-RU" dirty="0" smtClean="0"/>
              <a:t>- отсутствие в аудитории более 60 минут в течение всего экзамена, в течение 20 минут за выход; замена 5 ответов в поле замены ошибочных ответов.</a:t>
            </a:r>
          </a:p>
          <a:p>
            <a:pPr lvl="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sz="1500" dirty="0" smtClean="0">
                <a:solidFill>
                  <a:srgbClr val="FF0000"/>
                </a:solidFill>
              </a:rPr>
              <a:t>ПРОСМОТР видеозаписей до </a:t>
            </a:r>
            <a:r>
              <a:rPr lang="ru-RU" sz="1500" dirty="0">
                <a:solidFill>
                  <a:srgbClr val="FF0000"/>
                </a:solidFill>
              </a:rPr>
              <a:t>1 марта 2024 года</a:t>
            </a:r>
            <a:r>
              <a:rPr lang="ru-RU" sz="1500" b="1" dirty="0">
                <a:solidFill>
                  <a:prstClr val="black"/>
                </a:solidFill>
              </a:rPr>
              <a:t>; при выявлении нарушений – результаты аннулируются. </a:t>
            </a:r>
          </a:p>
          <a:p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9F262-A8F0-43A6-B2BA-192DF7B1151E}" type="datetime1">
              <a:rPr lang="ru-RU" smtClean="0"/>
              <a:t>23.05.2023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206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Поручения: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769" y="1391467"/>
            <a:ext cx="10064730" cy="484696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Представить скан-копии протоколов заседаний педагогического совета, приказов о допуске к ГИА 9,11 классов на эл.почту </a:t>
            </a:r>
            <a:r>
              <a:rPr lang="en-US" dirty="0" smtClean="0">
                <a:hlinkClick r:id="rId2"/>
              </a:rPr>
              <a:t>veraegorova81@gmail.com</a:t>
            </a:r>
            <a:r>
              <a:rPr lang="ru-RU" dirty="0" smtClean="0"/>
              <a:t>:  до 31.05.2023 г.</a:t>
            </a:r>
          </a:p>
          <a:p>
            <a:r>
              <a:rPr lang="ru-RU" dirty="0" smtClean="0"/>
              <a:t>Представить сведения о претендентах на получение аттестата о среднем общем образовании с отличием и медали «За особые успехи в учении» на эл.почту </a:t>
            </a:r>
            <a:r>
              <a:rPr lang="en-US" dirty="0" smtClean="0">
                <a:hlinkClick r:id="rId2"/>
              </a:rPr>
              <a:t>veraegorova81@gmail.com</a:t>
            </a:r>
            <a:r>
              <a:rPr lang="tt-RU" dirty="0" smtClean="0"/>
              <a:t>: до 31.05.2023 г. (Школа, ФИО, дата рождения, ЕГЭ – список предметов)</a:t>
            </a:r>
          </a:p>
          <a:p>
            <a:r>
              <a:rPr lang="ru-RU" dirty="0" smtClean="0"/>
              <a:t>Представить сведения о претендентах на получение аттестата об основном общем образовании с отличием на эл.почту </a:t>
            </a:r>
            <a:r>
              <a:rPr lang="en-US" dirty="0" smtClean="0">
                <a:hlinkClick r:id="rId2"/>
              </a:rPr>
              <a:t>veraegorova81@gmail.com</a:t>
            </a:r>
            <a:r>
              <a:rPr lang="ru-RU" dirty="0" smtClean="0"/>
              <a:t>: до 31.05.2023 г. (Школа, ФИО, дата рождения, ОГЭ-список предметов)  </a:t>
            </a:r>
            <a:endParaRPr lang="ru-RU" dirty="0"/>
          </a:p>
          <a:p>
            <a:r>
              <a:rPr lang="ru-RU" dirty="0"/>
              <a:t>Представить скан-копии протоколов заседаний педагогического совета, приказов о переводе обучающихся 1-8,10 классов в следующий класс на эл.почту </a:t>
            </a:r>
            <a:r>
              <a:rPr lang="en-US" dirty="0">
                <a:hlinkClick r:id="rId2"/>
              </a:rPr>
              <a:t>veraegorova81@gmail.com</a:t>
            </a:r>
            <a:r>
              <a:rPr lang="ru-RU" dirty="0"/>
              <a:t>:  до 03.06.2023 г.</a:t>
            </a:r>
          </a:p>
          <a:p>
            <a:pPr marL="0" lvl="0" indent="0" defTabSz="914400">
              <a:spcBef>
                <a:spcPct val="20000"/>
              </a:spcBef>
              <a:buClrTx/>
              <a:buSzTx/>
              <a:buNone/>
            </a:pPr>
            <a:r>
              <a:rPr lang="ru-RU" sz="2000" dirty="0">
                <a:solidFill>
                  <a:srgbClr val="1F497D">
                    <a:lumMod val="50000"/>
                  </a:srgbClr>
                </a:solidFill>
                <a:latin typeface="Arial"/>
              </a:rPr>
              <a:t>1.Информацию о выпускниках ( 25 мая 2023 г.) – </a:t>
            </a:r>
            <a:r>
              <a:rPr lang="ru-RU" sz="2000" u="sng" dirty="0">
                <a:solidFill>
                  <a:srgbClr val="1F497D">
                    <a:lumMod val="50000"/>
                  </a:srgbClr>
                </a:solidFill>
                <a:latin typeface="Arial"/>
              </a:rPr>
              <a:t>не меняем !!! </a:t>
            </a:r>
            <a:r>
              <a:rPr lang="ru-RU" sz="2000" dirty="0">
                <a:solidFill>
                  <a:srgbClr val="1F497D">
                    <a:lumMod val="50000"/>
                  </a:srgbClr>
                </a:solidFill>
                <a:latin typeface="Arial"/>
              </a:rPr>
              <a:t>(количество выпускников 9, 11 классов, количество не допущенных до ГИА, количество претендентов на награждение медалью).</a:t>
            </a:r>
          </a:p>
          <a:p>
            <a:pPr marL="0" lvl="0" indent="0" defTabSz="914400">
              <a:spcBef>
                <a:spcPct val="20000"/>
              </a:spcBef>
              <a:buClrTx/>
              <a:buSzTx/>
              <a:buNone/>
            </a:pPr>
            <a:r>
              <a:rPr lang="ru-RU" sz="2000" dirty="0">
                <a:solidFill>
                  <a:srgbClr val="1F497D">
                    <a:lumMod val="50000"/>
                  </a:srgbClr>
                </a:solidFill>
                <a:latin typeface="Arial"/>
              </a:rPr>
              <a:t>2. Информация об обучающихся, окончивших переводные классы (31 мая 2023 г.) (количество переведенных в следующий класс, количество переведенных условно, количество оставленных на повторный год обучения).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87B8-AA49-4CCC-B4CD-DEEAFCEE632D}" type="datetime1">
              <a:rPr lang="ru-RU" smtClean="0"/>
              <a:t>23.05.2023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197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600" dirty="0" smtClean="0"/>
              <a:t>Организация и проведение государственной итоговой аттестации в 2023 году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Егорова В.В., </a:t>
            </a:r>
          </a:p>
          <a:p>
            <a:r>
              <a:rPr lang="ru-RU" dirty="0" smtClean="0"/>
              <a:t>заведующий информационно-</a:t>
            </a:r>
          </a:p>
          <a:p>
            <a:r>
              <a:rPr lang="ru-RU" dirty="0" smtClean="0"/>
              <a:t>методическим отделом – </a:t>
            </a:r>
          </a:p>
          <a:p>
            <a:r>
              <a:rPr lang="ru-RU" dirty="0" smtClean="0"/>
              <a:t>заместитель начальника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9C3CE-87AD-4692-88D8-42D56D784041}" type="datetime1">
              <a:rPr lang="ru-RU" smtClean="0"/>
              <a:t>23.05.2023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53867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186</TotalTime>
  <Words>917</Words>
  <Application>Microsoft Office PowerPoint</Application>
  <PresentationFormat>Широкоэкранный</PresentationFormat>
  <Paragraphs>81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Trebuchet MS</vt:lpstr>
      <vt:lpstr>Wingdings 3</vt:lpstr>
      <vt:lpstr>Аспект</vt:lpstr>
      <vt:lpstr>Организация и проведение государственной итоговой аттестации в 2023 году</vt:lpstr>
      <vt:lpstr>Директорам:</vt:lpstr>
      <vt:lpstr>Работники, задействованные в ГИА</vt:lpstr>
      <vt:lpstr>Участники ГИА                                (выпускники 9,11 классов)</vt:lpstr>
      <vt:lpstr>Проведение ГИА</vt:lpstr>
      <vt:lpstr>Основания для удаления с экзаменов                                               и аннулирования результатов:</vt:lpstr>
      <vt:lpstr>Поручения:</vt:lpstr>
      <vt:lpstr>Организация и проведение государственной итоговой аттестации в 2023 году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и проведение государственной итоговой аттестации в 2023 году 9</dc:title>
  <dc:creator>USER17</dc:creator>
  <cp:lastModifiedBy>USER17</cp:lastModifiedBy>
  <cp:revision>24</cp:revision>
  <dcterms:created xsi:type="dcterms:W3CDTF">2023-05-22T10:10:41Z</dcterms:created>
  <dcterms:modified xsi:type="dcterms:W3CDTF">2023-05-23T09:58:49Z</dcterms:modified>
</cp:coreProperties>
</file>